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6" r:id="rId2"/>
    <p:sldId id="390" r:id="rId3"/>
    <p:sldId id="420" r:id="rId4"/>
    <p:sldId id="423" r:id="rId5"/>
    <p:sldId id="421" r:id="rId6"/>
    <p:sldId id="422" r:id="rId7"/>
    <p:sldId id="424" r:id="rId8"/>
    <p:sldId id="432" r:id="rId9"/>
    <p:sldId id="433" r:id="rId10"/>
    <p:sldId id="435" r:id="rId11"/>
    <p:sldId id="425" r:id="rId12"/>
    <p:sldId id="426" r:id="rId13"/>
    <p:sldId id="427" r:id="rId14"/>
    <p:sldId id="434" r:id="rId15"/>
  </p:sldIdLst>
  <p:sldSz cx="9144000" cy="6858000" type="screen4x3"/>
  <p:notesSz cx="7086600" cy="102235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796"/>
    <a:srgbClr val="0066CC"/>
    <a:srgbClr val="CCECFF"/>
    <a:srgbClr val="9999FF"/>
    <a:srgbClr val="993300"/>
    <a:srgbClr val="FF3300"/>
    <a:srgbClr val="FF6600"/>
    <a:srgbClr val="D74D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103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75" y="-67"/>
      </p:cViewPr>
      <p:guideLst>
        <p:guide orient="horz" pos="3220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fld id="{530F4C63-F968-4E49-81C0-9AE65304413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57556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fld id="{F5B7AA67-E2B5-4916-845F-7C3A85DA5C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04720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525290-6F5A-49E2-942B-D907C8C6BEC8}" type="slidenum">
              <a:rPr lang="sv-SE" sz="1300" smtClean="0"/>
              <a:pPr eaLnBrk="1" hangingPunct="1"/>
              <a:t>1</a:t>
            </a:fld>
            <a:endParaRPr lang="sv-SE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s-IS" dirty="0" smtClean="0"/>
              <a:t>Forvarnir - aðalmálið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6657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7AA67-E2B5-4916-845F-7C3A85DA5C60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9000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51A8-F601-43AC-9A6F-B8B7A3929BFD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11878176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D42E-2F6A-4124-80D4-7D3AC05CBA39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1781898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F06D-6D7F-4437-8A1E-C68F8CD55622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23198821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175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Calibri" pitchFamily="34" charset="0"/>
              <a:buChar char="•"/>
              <a:defRPr/>
            </a:lvl1pPr>
            <a:lvl2pPr>
              <a:buClr>
                <a:schemeClr val="tx2"/>
              </a:buClr>
              <a:buFont typeface="Calibri" pitchFamily="34" charset="0"/>
              <a:buChar char="•"/>
              <a:defRPr/>
            </a:lvl2pPr>
            <a:lvl3pPr>
              <a:buClr>
                <a:schemeClr val="tx2"/>
              </a:buClr>
              <a:buFont typeface="Calibri" pitchFamily="34" charset="0"/>
              <a:buChar char="•"/>
              <a:defRPr/>
            </a:lvl3pPr>
            <a:lvl4pPr>
              <a:buClr>
                <a:schemeClr val="tx2"/>
              </a:buClr>
              <a:buFont typeface="Calibri" pitchFamily="34" charset="0"/>
              <a:buChar char="•"/>
              <a:defRPr/>
            </a:lvl4pPr>
            <a:lvl5pPr>
              <a:buClr>
                <a:schemeClr val="tx2"/>
              </a:buClr>
              <a:buFont typeface="Calibri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8C49-5C28-46FD-9BF1-F0C9C887672B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36434449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253949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5614-B834-4A6D-84FF-C3C2065183AF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3757490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C2EA-5C58-486B-A2AF-271F158A7A35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900496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F632-1C52-40DC-8A6F-1A7693269828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18253660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1C4D-C401-47BB-BA4E-DB1CE09707B6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19015680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49C3-85F6-439E-B95D-3E8BC645016F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977494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3C56-13A9-4BE5-BF55-44DB1364E332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="" xmlns:p14="http://schemas.microsoft.com/office/powerpoint/2010/main" val="20540921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642938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C2B77D-8732-4638-810F-E7CF69094B3A}" type="slidenum">
              <a:rPr lang="is-IS"/>
              <a:pPr>
                <a:defRPr/>
              </a:pPr>
              <a:t>‹#›</a:t>
            </a:fld>
            <a:endParaRPr lang="is-IS" dirty="0"/>
          </a:p>
        </p:txBody>
      </p:sp>
      <p:sp>
        <p:nvSpPr>
          <p:cNvPr id="1031" name="Text Box 31"/>
          <p:cNvSpPr txBox="1">
            <a:spLocks noChangeArrowheads="1"/>
          </p:cNvSpPr>
          <p:nvPr userDrawn="1"/>
        </p:nvSpPr>
        <p:spPr bwMode="auto">
          <a:xfrm>
            <a:off x="7315200" y="632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dirty="0" smtClean="0"/>
          </a:p>
        </p:txBody>
      </p:sp>
      <p:sp>
        <p:nvSpPr>
          <p:cNvPr id="103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rgbClr val="0A468C"/>
          </a:solidFill>
          <a:ln w="9525">
            <a:solidFill>
              <a:srgbClr val="0A468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s-IS" dirty="0"/>
          </a:p>
        </p:txBody>
      </p:sp>
      <p:pic>
        <p:nvPicPr>
          <p:cNvPr id="1033" name="Picture 6" descr="Faxa_RGBw_1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3717308_316626492003304_5675299704570118888_o"/>
          <p:cNvPicPr>
            <a:picLocks noChangeAspect="1" noChangeArrowheads="1"/>
          </p:cNvPicPr>
          <p:nvPr/>
        </p:nvPicPr>
        <p:blipFill>
          <a:blip r:embed="rId3" cstate="print"/>
          <a:srcRect t="9473"/>
          <a:stretch>
            <a:fillRect/>
          </a:stretch>
        </p:blipFill>
        <p:spPr bwMode="auto">
          <a:xfrm>
            <a:off x="395536" y="3068960"/>
            <a:ext cx="8460432" cy="3440546"/>
          </a:xfrm>
          <a:prstGeom prst="rect">
            <a:avLst/>
          </a:prstGeom>
          <a:noFill/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71500" y="1214438"/>
            <a:ext cx="8143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500"/>
              </a:spcBef>
              <a:defRPr/>
            </a:pPr>
            <a:r>
              <a:rPr lang="is-IS" sz="5400" b="1" dirty="0" smtClean="0">
                <a:solidFill>
                  <a:schemeClr val="tx2"/>
                </a:solidFill>
                <a:latin typeface="+mj-lt"/>
              </a:rPr>
              <a:t>Viðbragðsáætlanir</a:t>
            </a:r>
            <a:endParaRPr lang="is-IS" sz="5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131840" y="5790722"/>
            <a:ext cx="540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is-IS" sz="2000" b="1" dirty="0" smtClean="0">
                <a:solidFill>
                  <a:schemeClr val="bg1"/>
                </a:solidFill>
                <a:latin typeface="Arial Unicode MS" pitchFamily="34" charset="-128"/>
              </a:rPr>
              <a:t>Hallur Árnason  </a:t>
            </a:r>
            <a:endParaRPr lang="is-I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62" y="2174132"/>
            <a:ext cx="814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500"/>
              </a:spcBef>
              <a:defRPr/>
            </a:pPr>
            <a:r>
              <a:rPr lang="is-IS" sz="3200" b="1" dirty="0" smtClean="0">
                <a:solidFill>
                  <a:schemeClr val="tx2"/>
                </a:solidFill>
                <a:latin typeface="+mj-lt"/>
              </a:rPr>
              <a:t>Starfsmannafundur 24.maí 2017</a:t>
            </a:r>
            <a:endParaRPr lang="is-IS" sz="4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is-IS" sz="6200" dirty="0">
                <a:latin typeface="Arial Rounded MT Bold" panose="020F0704030504030204" pitchFamily="34" charset="0"/>
              </a:rPr>
              <a:t>Aðgerðastjórn</a:t>
            </a:r>
            <a:r>
              <a:rPr lang="is-IS" sz="5400" dirty="0">
                <a:latin typeface="Arial Rounded MT Bold" panose="020F0704030504030204" pitchFamily="34" charset="0"/>
              </a:rPr>
              <a:t> </a:t>
            </a:r>
            <a:r>
              <a:rPr lang="is-IS" sz="4000" dirty="0">
                <a:latin typeface="Arial Rounded MT Bold" panose="020F0704030504030204" pitchFamily="34" charset="0"/>
              </a:rPr>
              <a:t>höfuðborgarsvæðisins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9" y="4807443"/>
            <a:ext cx="978467" cy="7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HS logo lit ram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23" y="4725144"/>
            <a:ext cx="818473" cy="8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08" y="4807443"/>
            <a:ext cx="727328" cy="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3cm300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19" y="4855730"/>
            <a:ext cx="1087305" cy="7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568"/>
          <a:stretch/>
        </p:blipFill>
        <p:spPr>
          <a:xfrm>
            <a:off x="4238010" y="4807443"/>
            <a:ext cx="673990" cy="698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Aðgerðarými</a:t>
            </a:r>
            <a:endParaRPr lang="is-I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628800"/>
            <a:ext cx="896448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4932040" y="3284984"/>
            <a:ext cx="201622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="" xmlns:p14="http://schemas.microsoft.com/office/powerpoint/2010/main" val="35274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Aðilar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Slökkvilið höfuðborgarsvæðisins</a:t>
            </a:r>
          </a:p>
          <a:p>
            <a:pPr lvl="2"/>
            <a:r>
              <a:rPr lang="is-IS" dirty="0"/>
              <a:t>Slökkvilið, sjúkraflutningar, sveitarfélögin</a:t>
            </a:r>
          </a:p>
          <a:p>
            <a:r>
              <a:rPr lang="is-IS" dirty="0"/>
              <a:t>Lögreglan á höfuðborgarsvæðinu</a:t>
            </a:r>
          </a:p>
          <a:p>
            <a:pPr lvl="2"/>
            <a:r>
              <a:rPr lang="is-IS" dirty="0"/>
              <a:t>Löggæsla, leit og björgun, almannavarnaástand</a:t>
            </a:r>
          </a:p>
          <a:p>
            <a:r>
              <a:rPr lang="is-IS" dirty="0"/>
              <a:t>Landsspítali háskólasjúkrahús</a:t>
            </a:r>
          </a:p>
          <a:p>
            <a:pPr lvl="2"/>
            <a:r>
              <a:rPr lang="is-IS" dirty="0"/>
              <a:t>Heilbrigðisgeirinn, áfallahjálp</a:t>
            </a:r>
          </a:p>
          <a:p>
            <a:r>
              <a:rPr lang="is-IS" dirty="0"/>
              <a:t>Slysavarnafélagið Landsbjörg</a:t>
            </a:r>
          </a:p>
          <a:p>
            <a:pPr lvl="2"/>
            <a:r>
              <a:rPr lang="is-IS" dirty="0"/>
              <a:t>Svæðisstjórn, svæði 1</a:t>
            </a:r>
          </a:p>
          <a:p>
            <a:r>
              <a:rPr lang="is-IS" dirty="0"/>
              <a:t>Rauði krossinn</a:t>
            </a:r>
          </a:p>
          <a:p>
            <a:pPr lvl="2"/>
            <a:r>
              <a:rPr lang="is-IS" dirty="0"/>
              <a:t>Deildir á höfuðborgarsvæðinu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4" y="4683862"/>
            <a:ext cx="1019622" cy="7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HS logo lit ram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810208" cy="88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64" y="2564904"/>
            <a:ext cx="719984" cy="8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3cm300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3" y="3573016"/>
            <a:ext cx="1076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8" y="5734399"/>
            <a:ext cx="2452812" cy="646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4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Aðrir aðilar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Neyðarlínan</a:t>
            </a:r>
          </a:p>
          <a:p>
            <a:r>
              <a:rPr lang="is-IS" dirty="0"/>
              <a:t>Fjarskiptamiðstöðin</a:t>
            </a:r>
          </a:p>
          <a:p>
            <a:r>
              <a:rPr lang="is-IS" dirty="0"/>
              <a:t>Landhelgisgæslan</a:t>
            </a:r>
          </a:p>
          <a:p>
            <a:r>
              <a:rPr lang="is-IS" dirty="0"/>
              <a:t>Sveitarfélögin</a:t>
            </a:r>
          </a:p>
          <a:p>
            <a:r>
              <a:rPr lang="is-IS" dirty="0" err="1" smtClean="0"/>
              <a:t>Isavia</a:t>
            </a:r>
            <a:endParaRPr lang="is-IS" dirty="0" smtClean="0"/>
          </a:p>
          <a:p>
            <a:r>
              <a:rPr lang="is-IS" dirty="0" smtClean="0"/>
              <a:t>Faxaflóahafnir</a:t>
            </a:r>
            <a:endParaRPr lang="is-IS" dirty="0"/>
          </a:p>
          <a:p>
            <a:r>
              <a:rPr lang="is-IS" dirty="0"/>
              <a:t>Einkaaðilar, samfélagið o.s.f.</a:t>
            </a:r>
          </a:p>
        </p:txBody>
      </p:sp>
      <p:pic>
        <p:nvPicPr>
          <p:cNvPr id="4" name="Picture 3" descr="Garðabær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0" y="5397831"/>
            <a:ext cx="556788" cy="7621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4" descr="Hafnarfjarðarkaupstaður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86" y="5325823"/>
            <a:ext cx="475327" cy="7920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Kópavogskaupstaður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0" y="5358690"/>
            <a:ext cx="503880" cy="7674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 descr="Mosfellsbær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18" y="5397831"/>
            <a:ext cx="765898" cy="7472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Reykjavíkurbor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05" y="5418770"/>
            <a:ext cx="466089" cy="7472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8" descr="Seltjarnarneskaupstaður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56" y="5397831"/>
            <a:ext cx="503880" cy="7674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6095" y="1847510"/>
            <a:ext cx="895350" cy="71437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35250"/>
            <a:ext cx="727328" cy="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6095" y="2873565"/>
            <a:ext cx="984498" cy="1052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0752" y="4334482"/>
            <a:ext cx="1940463" cy="60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0" y="2801883"/>
            <a:ext cx="1596394" cy="111747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012160" y="2780928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Oval 15"/>
          <p:cNvSpPr/>
          <p:nvPr/>
        </p:nvSpPr>
        <p:spPr>
          <a:xfrm>
            <a:off x="683568" y="4005064"/>
            <a:ext cx="27363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="" xmlns:p14="http://schemas.microsoft.com/office/powerpoint/2010/main" val="36774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Takk fyrir</a:t>
            </a:r>
            <a:endParaRPr lang="is-I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Hallur Árnason</a:t>
            </a:r>
            <a:endParaRPr lang="is-I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698401"/>
          </a:xfrm>
        </p:spPr>
        <p:txBody>
          <a:bodyPr/>
          <a:lstStyle/>
          <a:p>
            <a:pPr eaLnBrk="1" hangingPunct="1"/>
            <a:r>
              <a:rPr lang="is-IS" dirty="0" smtClean="0"/>
              <a:t>Yfirlit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41438"/>
            <a:ext cx="7486650" cy="5230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b="1" dirty="0" smtClean="0"/>
              <a:t>Viðbragðsáætlanir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s-IS" b="1" dirty="0" smtClean="0"/>
              <a:t>Hafnarvernd</a:t>
            </a:r>
            <a:r>
              <a:rPr lang="is-IS" dirty="0" smtClean="0"/>
              <a:t>.  </a:t>
            </a:r>
            <a:r>
              <a:rPr lang="is-IS" sz="2000" dirty="0" smtClean="0"/>
              <a:t>Verndaráætlanir hafna og hafnaraðstaða</a:t>
            </a:r>
            <a:endParaRPr lang="is-I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s-IS" sz="2800" dirty="0" smtClean="0"/>
              <a:t>Viðbragðsáætlun </a:t>
            </a:r>
            <a:r>
              <a:rPr lang="is-IS" sz="2800" dirty="0"/>
              <a:t>vegna </a:t>
            </a:r>
            <a:r>
              <a:rPr lang="is-IS" sz="2800" b="1" dirty="0"/>
              <a:t>sjóslysa</a:t>
            </a:r>
            <a:r>
              <a:rPr lang="is-IS" sz="2800" dirty="0"/>
              <a:t> fyrir farþegaskip við hafnir höfuðborgarsvæðisins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s-IS" dirty="0"/>
              <a:t>Viðbragðsáætlun vegna </a:t>
            </a:r>
            <a:r>
              <a:rPr lang="is-IS" b="1" dirty="0"/>
              <a:t>bráðamengunar</a:t>
            </a:r>
            <a:r>
              <a:rPr lang="is-IS" dirty="0"/>
              <a:t> innan hafnarsvæða Faxaflóahafna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s-IS" dirty="0"/>
              <a:t>Viðbragðsáætlun </a:t>
            </a:r>
            <a:r>
              <a:rPr lang="is-IS" b="1" dirty="0"/>
              <a:t>sóttvarna</a:t>
            </a:r>
            <a:r>
              <a:rPr lang="is-IS" dirty="0"/>
              <a:t> fyrir hafnir og skip – </a:t>
            </a:r>
            <a:r>
              <a:rPr lang="is-IS" dirty="0" smtClean="0"/>
              <a:t>Landáætlun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/>
              <a:t>112 Bjargir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/>
              <a:t>Aðgerðastjórn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s-I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is-I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is-I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is-I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17575"/>
          </a:xfrm>
        </p:spPr>
        <p:txBody>
          <a:bodyPr/>
          <a:lstStyle/>
          <a:p>
            <a:pPr eaLnBrk="1" hangingPunct="1"/>
            <a:r>
              <a:rPr lang="is-IS" dirty="0" smtClean="0"/>
              <a:t>Áætlun vegna hafnarverndar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s-IS" sz="2800" dirty="0" smtClean="0"/>
              <a:t>Áhættumat, verndaráætlanir fyrir hafnir og hafnaraðstöður</a:t>
            </a:r>
          </a:p>
          <a:p>
            <a:pPr marL="0" indent="0" eaLnBrk="1" hangingPunct="1">
              <a:buNone/>
              <a:defRPr/>
            </a:pPr>
            <a:endParaRPr lang="is-IS" sz="2800" dirty="0" smtClean="0"/>
          </a:p>
          <a:p>
            <a:pPr marL="514350" indent="-514350" eaLnBrk="1" hangingPunct="1">
              <a:defRPr/>
            </a:pPr>
            <a:r>
              <a:rPr lang="is-IS" sz="2800" dirty="0" smtClean="0"/>
              <a:t>Gögnin eru með takmarkað aðgengi (verndarfulltrúar)</a:t>
            </a:r>
          </a:p>
          <a:p>
            <a:pPr marL="514350" indent="-514350" eaLnBrk="1" hangingPunct="1">
              <a:defRPr/>
            </a:pPr>
            <a:r>
              <a:rPr lang="is-IS" sz="2800" dirty="0" smtClean="0"/>
              <a:t>Öryggishandbók aðgengileg</a:t>
            </a:r>
          </a:p>
          <a:p>
            <a:pPr marL="514350" indent="-514350" eaLnBrk="1" hangingPunct="1">
              <a:defRPr/>
            </a:pPr>
            <a:r>
              <a:rPr lang="is-IS" sz="2800" dirty="0" smtClean="0"/>
              <a:t>Verndaráætlanir eru í endurskoðun.</a:t>
            </a:r>
            <a:endParaRPr lang="is-I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076" y="1844824"/>
            <a:ext cx="3320233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6333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17575"/>
          </a:xfrm>
        </p:spPr>
        <p:txBody>
          <a:bodyPr/>
          <a:lstStyle/>
          <a:p>
            <a:pPr eaLnBrk="1" hangingPunct="1"/>
            <a:r>
              <a:rPr lang="is-IS" dirty="0" smtClean="0"/>
              <a:t>Áætlun vegna sjóslysa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s-IS" sz="2800" dirty="0"/>
              <a:t>Viðbragðsáætlun vegna sjóslysa fyrir farþegaskip við hafnir </a:t>
            </a:r>
            <a:r>
              <a:rPr lang="is-IS" sz="2800" dirty="0" smtClean="0"/>
              <a:t>höfuðborgarsvæðisins</a:t>
            </a:r>
          </a:p>
          <a:p>
            <a:pPr marL="0" indent="0" eaLnBrk="1" hangingPunct="1">
              <a:buNone/>
              <a:defRPr/>
            </a:pPr>
            <a:endParaRPr lang="is-IS" sz="2800" b="1" dirty="0"/>
          </a:p>
          <a:p>
            <a:pPr eaLnBrk="1" hangingPunct="1">
              <a:defRPr/>
            </a:pPr>
            <a:r>
              <a:rPr lang="is-IS" sz="2800" dirty="0" smtClean="0"/>
              <a:t>Aðgengileg á vefnum</a:t>
            </a:r>
          </a:p>
          <a:p>
            <a:pPr eaLnBrk="1" hangingPunct="1">
              <a:defRPr/>
            </a:pPr>
            <a:r>
              <a:rPr lang="is-IS" sz="2800" dirty="0" smtClean="0"/>
              <a:t>Útgefin í maí 2016</a:t>
            </a:r>
          </a:p>
          <a:p>
            <a:pPr eaLnBrk="1" hangingPunct="1">
              <a:defRPr/>
            </a:pPr>
            <a:r>
              <a:rPr lang="is-IS" sz="2800" dirty="0" smtClean="0"/>
              <a:t>Æfingar fyrirhugaðar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792" y="2060848"/>
            <a:ext cx="3293129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2881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17575"/>
          </a:xfrm>
        </p:spPr>
        <p:txBody>
          <a:bodyPr/>
          <a:lstStyle/>
          <a:p>
            <a:pPr eaLnBrk="1" hangingPunct="1"/>
            <a:r>
              <a:rPr lang="is-IS" dirty="0" smtClean="0"/>
              <a:t>Áætlun vegna bráðamengunar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r>
              <a:rPr lang="is-IS" dirty="0"/>
              <a:t>Viðbragðsáætlun vegna bráðamengunar innan hafnarsvæða Faxaflóahafna</a:t>
            </a:r>
          </a:p>
          <a:p>
            <a:pPr marL="0" indent="0" eaLnBrk="1" hangingPunct="1">
              <a:buNone/>
              <a:defRPr/>
            </a:pPr>
            <a:endParaRPr lang="is-IS" sz="2800" b="1" dirty="0"/>
          </a:p>
          <a:p>
            <a:pPr eaLnBrk="1" hangingPunct="1">
              <a:defRPr/>
            </a:pPr>
            <a:r>
              <a:rPr lang="is-IS" sz="2800" dirty="0" smtClean="0"/>
              <a:t>Aðgengileg á vefnum</a:t>
            </a:r>
          </a:p>
          <a:p>
            <a:pPr eaLnBrk="1" hangingPunct="1">
              <a:defRPr/>
            </a:pPr>
            <a:r>
              <a:rPr lang="is-IS" sz="2800" dirty="0" smtClean="0"/>
              <a:t>Útgefin í mars 2016</a:t>
            </a:r>
          </a:p>
          <a:p>
            <a:pPr eaLnBrk="1" hangingPunct="1">
              <a:defRPr/>
            </a:pPr>
            <a:r>
              <a:rPr lang="is-IS" sz="2800" dirty="0" smtClean="0"/>
              <a:t>Uppfærð árlega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3171753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4273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17575"/>
          </a:xfrm>
        </p:spPr>
        <p:txBody>
          <a:bodyPr/>
          <a:lstStyle/>
          <a:p>
            <a:pPr eaLnBrk="1" hangingPunct="1"/>
            <a:r>
              <a:rPr lang="is-IS" dirty="0" smtClean="0"/>
              <a:t>Áætlun vegna sóttvarna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Viðbragðsáætlun sóttvarna fyrir hafnir og skip – Landáætlun</a:t>
            </a:r>
          </a:p>
          <a:p>
            <a:pPr marL="0" indent="0" eaLnBrk="1" hangingPunct="1">
              <a:buNone/>
              <a:defRPr/>
            </a:pPr>
            <a:endParaRPr lang="is-IS" sz="2800" b="1" dirty="0"/>
          </a:p>
          <a:p>
            <a:pPr eaLnBrk="1" hangingPunct="1">
              <a:defRPr/>
            </a:pPr>
            <a:r>
              <a:rPr lang="is-IS" sz="2800" dirty="0" smtClean="0"/>
              <a:t>Aðgengileg á vefnum</a:t>
            </a:r>
          </a:p>
          <a:p>
            <a:pPr eaLnBrk="1" hangingPunct="1">
              <a:defRPr/>
            </a:pPr>
            <a:r>
              <a:rPr lang="is-IS" sz="2800" dirty="0" smtClean="0"/>
              <a:t>Útgefin í janúar 2017</a:t>
            </a:r>
          </a:p>
          <a:p>
            <a:pPr eaLnBrk="1" hangingPunct="1">
              <a:defRPr/>
            </a:pPr>
            <a:r>
              <a:rPr lang="is-IS" sz="2800" dirty="0" smtClean="0"/>
              <a:t>Verður uppfærð árlega</a:t>
            </a:r>
          </a:p>
          <a:p>
            <a:pPr eaLnBrk="1" hangingPunct="1">
              <a:defRPr/>
            </a:pPr>
            <a:r>
              <a:rPr lang="is-IS" sz="2800" dirty="0" smtClean="0"/>
              <a:t>Æfing fyrirhuguð í haust</a:t>
            </a:r>
            <a:endParaRPr lang="is-IS" sz="2800" dirty="0"/>
          </a:p>
          <a:p>
            <a:pPr eaLnBrk="1" hangingPunct="1">
              <a:defRPr/>
            </a:pPr>
            <a:endParaRPr lang="is-I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88840"/>
            <a:ext cx="3426168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4532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is-IS" sz="6200" dirty="0" smtClean="0">
                <a:latin typeface="Arial Rounded MT Bold" panose="020F0704030504030204" pitchFamily="34" charset="0"/>
              </a:rPr>
              <a:t>112 samvinna</a:t>
            </a:r>
            <a:endParaRPr lang="is-I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17596"/>
          </a:xfrm>
        </p:spPr>
        <p:txBody>
          <a:bodyPr/>
          <a:lstStyle/>
          <a:p>
            <a:r>
              <a:rPr lang="is-IS" dirty="0" smtClean="0"/>
              <a:t>112 Bjargir</a:t>
            </a:r>
            <a:r>
              <a:rPr lang="is-IS" sz="2000" dirty="0" smtClean="0"/>
              <a:t> (á vef)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237" t="11828" r="12492" b="4101"/>
          <a:stretch>
            <a:fillRect/>
          </a:stretch>
        </p:blipFill>
        <p:spPr bwMode="auto">
          <a:xfrm>
            <a:off x="827584" y="1340768"/>
            <a:ext cx="756084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112 Bjargir</a:t>
            </a:r>
            <a:r>
              <a:rPr lang="is-IS" sz="2000" dirty="0" smtClean="0"/>
              <a:t> (á vef)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Viðhald gagna til Neyðarlínu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7" t="14498" r="63650" b="25572"/>
          <a:stretch>
            <a:fillRect/>
          </a:stretch>
        </p:blipFill>
        <p:spPr bwMode="auto">
          <a:xfrm>
            <a:off x="539551" y="2204864"/>
            <a:ext cx="835878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9297</TotalTime>
  <Words>204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Yfirlit</vt:lpstr>
      <vt:lpstr>Áætlun vegna hafnarverndar</vt:lpstr>
      <vt:lpstr>Áætlun vegna sjóslysa</vt:lpstr>
      <vt:lpstr>Áætlun vegna bráðamengunar</vt:lpstr>
      <vt:lpstr>Áætlun vegna sóttvarna</vt:lpstr>
      <vt:lpstr>112 samvinna</vt:lpstr>
      <vt:lpstr>112 Bjargir (á vef)</vt:lpstr>
      <vt:lpstr>112 Bjargir (á vef)</vt:lpstr>
      <vt:lpstr>Aðgerðastjórn höfuðborgarsvæðisins</vt:lpstr>
      <vt:lpstr>Aðgerðarými</vt:lpstr>
      <vt:lpstr>Aðilar</vt:lpstr>
      <vt:lpstr>Aðrir aðilar</vt:lpstr>
      <vt:lpstr>Takk fyrir</vt:lpstr>
    </vt:vector>
  </TitlesOfParts>
  <Company>Faxaflóahafnir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Viðbraðgsáætlanir</dc:title>
  <dc:subject>Framkvæmd verndarráðstafana</dc:subject>
  <dc:creator>Bergsteinn Ísleifsson</dc:creator>
  <dc:description>Faxaflóahafnir</dc:description>
  <cp:lastModifiedBy>Hallur Árnason</cp:lastModifiedBy>
  <cp:revision>512</cp:revision>
  <dcterms:created xsi:type="dcterms:W3CDTF">2001-09-08T21:23:54Z</dcterms:created>
  <dcterms:modified xsi:type="dcterms:W3CDTF">2017-05-24T08:57:52Z</dcterms:modified>
  <cp:category>Hafnarvernd</cp:category>
</cp:coreProperties>
</file>