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17"/>
  </p:notesMasterIdLst>
  <p:handoutMasterIdLst>
    <p:handoutMasterId r:id="rId18"/>
  </p:handoutMasterIdLst>
  <p:sldIdLst>
    <p:sldId id="387" r:id="rId2"/>
    <p:sldId id="434" r:id="rId3"/>
    <p:sldId id="435" r:id="rId4"/>
    <p:sldId id="436" r:id="rId5"/>
    <p:sldId id="437" r:id="rId6"/>
    <p:sldId id="388" r:id="rId7"/>
    <p:sldId id="420" r:id="rId8"/>
    <p:sldId id="418" r:id="rId9"/>
    <p:sldId id="421" r:id="rId10"/>
    <p:sldId id="422" r:id="rId11"/>
    <p:sldId id="423" r:id="rId12"/>
    <p:sldId id="424" r:id="rId13"/>
    <p:sldId id="428" r:id="rId14"/>
    <p:sldId id="429" r:id="rId15"/>
    <p:sldId id="438" r:id="rId16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99FF"/>
    <a:srgbClr val="FFFF00"/>
    <a:srgbClr val="A3A3E0"/>
    <a:srgbClr val="EB3415"/>
    <a:srgbClr val="FF0066"/>
    <a:srgbClr val="4D8D59"/>
    <a:srgbClr val="0066FF"/>
    <a:srgbClr val="4E550B"/>
    <a:srgbClr val="FF0000"/>
    <a:srgbClr val="D7D5C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63" autoAdjust="0"/>
    <p:restoredTop sz="94595" autoAdjust="0"/>
  </p:normalViewPr>
  <p:slideViewPr>
    <p:cSldViewPr>
      <p:cViewPr>
        <p:scale>
          <a:sx n="89" d="100"/>
          <a:sy n="89" d="100"/>
        </p:scale>
        <p:origin x="-7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fld id="{22E68F84-6A30-4BDA-AC2D-E384869E8A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3156567-4F17-4D6A-BA96-598F0524E8E9}" type="datetimeFigureOut">
              <a:rPr lang="en-US"/>
              <a:pPr>
                <a:defRPr/>
              </a:pPr>
              <a:t>5/24/2017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6353C00-CF95-4CF3-AA20-C090E163CD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ilskygg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effectLst/>
        </p:spPr>
        <p:txBody>
          <a:bodyPr/>
          <a:lstStyle>
            <a:lvl1pPr>
              <a:defRPr sz="4800" i="0">
                <a:effectLst/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is-IS" smtClean="0"/>
              <a:t>Smelltu til að breyta stíl aðaltitils</a:t>
            </a:r>
            <a:endParaRPr lang="is-IS" dirty="0"/>
          </a:p>
        </p:txBody>
      </p:sp>
      <p:sp>
        <p:nvSpPr>
          <p:cNvPr id="3" name="Undirtitil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effectLst/>
        </p:spPr>
        <p:txBody>
          <a:bodyPr/>
          <a:lstStyle>
            <a:lvl1pPr marL="0" indent="0" algn="ctr">
              <a:buNone/>
              <a:defRPr sz="3600">
                <a:latin typeface="Calibri" pitchFamily="34" charset="0"/>
                <a:cs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s-IS" smtClean="0"/>
              <a:t>Smelltu til að breyta stíl aðalundirtitla</a:t>
            </a:r>
            <a:endParaRPr lang="is-I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2D3F42-4D5A-46A3-B99C-9101F0526DF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ill og lóðréttur tex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Smelltu til að breyta stíl aðaltitils</a:t>
            </a:r>
            <a:endParaRPr lang="is-IS"/>
          </a:p>
        </p:txBody>
      </p:sp>
      <p:sp>
        <p:nvSpPr>
          <p:cNvPr id="3" name="Staðgengill lárétts tex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s-IS" smtClean="0"/>
              <a:t>Smelltu til að breyta stílum aðaltexta</a:t>
            </a:r>
          </a:p>
          <a:p>
            <a:pPr lvl="1"/>
            <a:r>
              <a:rPr lang="is-IS" smtClean="0"/>
              <a:t>Annað stig</a:t>
            </a:r>
          </a:p>
          <a:p>
            <a:pPr lvl="2"/>
            <a:r>
              <a:rPr lang="is-IS" smtClean="0"/>
              <a:t>Þriðja stig</a:t>
            </a:r>
          </a:p>
          <a:p>
            <a:pPr lvl="3"/>
            <a:r>
              <a:rPr lang="is-IS" smtClean="0"/>
              <a:t>Fjórða stig</a:t>
            </a:r>
          </a:p>
          <a:p>
            <a:pPr lvl="4"/>
            <a:r>
              <a:rPr lang="is-IS" smtClean="0"/>
              <a:t>Fimmta stig</a:t>
            </a:r>
            <a:endParaRPr lang="is-I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2D3F42-4D5A-46A3-B99C-9101F0526DF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óðréttur titill og tex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óðréttur titill 1"/>
          <p:cNvSpPr>
            <a:spLocks noGrp="1"/>
          </p:cNvSpPr>
          <p:nvPr>
            <p:ph type="title" orient="vert"/>
          </p:nvPr>
        </p:nvSpPr>
        <p:spPr>
          <a:xfrm>
            <a:off x="6638925" y="765175"/>
            <a:ext cx="2058988" cy="5543550"/>
          </a:xfrm>
        </p:spPr>
        <p:txBody>
          <a:bodyPr vert="eaVert"/>
          <a:lstStyle/>
          <a:p>
            <a:r>
              <a:rPr lang="is-IS" smtClean="0"/>
              <a:t>Smelltu til að breyta stíl aðaltitils</a:t>
            </a:r>
            <a:endParaRPr lang="is-IS"/>
          </a:p>
        </p:txBody>
      </p:sp>
      <p:sp>
        <p:nvSpPr>
          <p:cNvPr id="3" name="Staðgengill lárétts texta 2"/>
          <p:cNvSpPr>
            <a:spLocks noGrp="1"/>
          </p:cNvSpPr>
          <p:nvPr>
            <p:ph type="body" orient="vert" idx="1"/>
          </p:nvPr>
        </p:nvSpPr>
        <p:spPr>
          <a:xfrm>
            <a:off x="457200" y="765175"/>
            <a:ext cx="6029325" cy="5543550"/>
          </a:xfrm>
        </p:spPr>
        <p:txBody>
          <a:bodyPr vert="eaVert"/>
          <a:lstStyle/>
          <a:p>
            <a:pPr lvl="0"/>
            <a:r>
              <a:rPr lang="is-IS" smtClean="0"/>
              <a:t>Smelltu til að breyta stílum aðaltexta</a:t>
            </a:r>
          </a:p>
          <a:p>
            <a:pPr lvl="1"/>
            <a:r>
              <a:rPr lang="is-IS" smtClean="0"/>
              <a:t>Annað stig</a:t>
            </a:r>
          </a:p>
          <a:p>
            <a:pPr lvl="2"/>
            <a:r>
              <a:rPr lang="is-IS" smtClean="0"/>
              <a:t>Þriðja stig</a:t>
            </a:r>
          </a:p>
          <a:p>
            <a:pPr lvl="3"/>
            <a:r>
              <a:rPr lang="is-IS" smtClean="0"/>
              <a:t>Fjórða stig</a:t>
            </a:r>
          </a:p>
          <a:p>
            <a:pPr lvl="4"/>
            <a:r>
              <a:rPr lang="is-IS" smtClean="0"/>
              <a:t>Fimmta stig</a:t>
            </a:r>
            <a:endParaRPr lang="is-I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2D3F42-4D5A-46A3-B99C-9101F0526DF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ill og ef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Smelltu til að breyta stíl aðaltitils</a:t>
            </a:r>
            <a:endParaRPr lang="is-IS"/>
          </a:p>
        </p:txBody>
      </p:sp>
      <p:sp>
        <p:nvSpPr>
          <p:cNvPr id="3" name="Staðgengill efn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s-IS" smtClean="0"/>
              <a:t>Smelltu til að breyta stílum aðaltexta</a:t>
            </a:r>
          </a:p>
          <a:p>
            <a:pPr lvl="1"/>
            <a:r>
              <a:rPr lang="is-IS" smtClean="0"/>
              <a:t>Annað stig</a:t>
            </a:r>
          </a:p>
          <a:p>
            <a:pPr lvl="2"/>
            <a:r>
              <a:rPr lang="is-IS" smtClean="0"/>
              <a:t>Þriðja stig</a:t>
            </a:r>
          </a:p>
          <a:p>
            <a:pPr lvl="3"/>
            <a:r>
              <a:rPr lang="is-IS" smtClean="0"/>
              <a:t>Fjórða stig</a:t>
            </a:r>
          </a:p>
          <a:p>
            <a:pPr lvl="4"/>
            <a:r>
              <a:rPr lang="is-IS" smtClean="0"/>
              <a:t>Fimmta stig</a:t>
            </a:r>
            <a:endParaRPr lang="is-I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2D3F42-4D5A-46A3-B99C-9101F0526DF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Kaflafyrirsög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s-IS" smtClean="0"/>
              <a:t>Smelltu til að breyta stíl aðaltitils</a:t>
            </a:r>
            <a:endParaRPr lang="is-IS"/>
          </a:p>
        </p:txBody>
      </p:sp>
      <p:sp>
        <p:nvSpPr>
          <p:cNvPr id="3" name="Textastaðgengill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s-IS" smtClean="0"/>
              <a:t>Smelltu til að breyta stílum aðaltexta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2D3F42-4D5A-46A3-B99C-9101F0526DF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ö efnisatrið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Smelltu til að breyta stíl aðaltitils</a:t>
            </a:r>
            <a:endParaRPr lang="is-IS"/>
          </a:p>
        </p:txBody>
      </p:sp>
      <p:sp>
        <p:nvSpPr>
          <p:cNvPr id="3" name="Staðgengill efnis 2"/>
          <p:cNvSpPr>
            <a:spLocks noGrp="1"/>
          </p:cNvSpPr>
          <p:nvPr>
            <p:ph sz="half" idx="1"/>
          </p:nvPr>
        </p:nvSpPr>
        <p:spPr>
          <a:xfrm>
            <a:off x="457200" y="1989138"/>
            <a:ext cx="4038600" cy="43195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s-IS" smtClean="0"/>
              <a:t>Smelltu til að breyta stílum aðaltexta</a:t>
            </a:r>
          </a:p>
          <a:p>
            <a:pPr lvl="1"/>
            <a:r>
              <a:rPr lang="is-IS" smtClean="0"/>
              <a:t>Annað stig</a:t>
            </a:r>
          </a:p>
          <a:p>
            <a:pPr lvl="2"/>
            <a:r>
              <a:rPr lang="is-IS" smtClean="0"/>
              <a:t>Þriðja stig</a:t>
            </a:r>
          </a:p>
          <a:p>
            <a:pPr lvl="3"/>
            <a:r>
              <a:rPr lang="is-IS" smtClean="0"/>
              <a:t>Fjórða stig</a:t>
            </a:r>
          </a:p>
          <a:p>
            <a:pPr lvl="4"/>
            <a:r>
              <a:rPr lang="is-IS" smtClean="0"/>
              <a:t>Fimmta stig</a:t>
            </a:r>
            <a:endParaRPr lang="is-IS"/>
          </a:p>
        </p:txBody>
      </p:sp>
      <p:sp>
        <p:nvSpPr>
          <p:cNvPr id="4" name="Staðgengill efnis 3"/>
          <p:cNvSpPr>
            <a:spLocks noGrp="1"/>
          </p:cNvSpPr>
          <p:nvPr>
            <p:ph sz="half" idx="2"/>
          </p:nvPr>
        </p:nvSpPr>
        <p:spPr>
          <a:xfrm>
            <a:off x="4648200" y="1989138"/>
            <a:ext cx="4038600" cy="43195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s-IS" smtClean="0"/>
              <a:t>Smelltu til að breyta stílum aðaltexta</a:t>
            </a:r>
          </a:p>
          <a:p>
            <a:pPr lvl="1"/>
            <a:r>
              <a:rPr lang="is-IS" smtClean="0"/>
              <a:t>Annað stig</a:t>
            </a:r>
          </a:p>
          <a:p>
            <a:pPr lvl="2"/>
            <a:r>
              <a:rPr lang="is-IS" smtClean="0"/>
              <a:t>Þriðja stig</a:t>
            </a:r>
          </a:p>
          <a:p>
            <a:pPr lvl="3"/>
            <a:r>
              <a:rPr lang="is-IS" smtClean="0"/>
              <a:t>Fjórða stig</a:t>
            </a:r>
          </a:p>
          <a:p>
            <a:pPr lvl="4"/>
            <a:r>
              <a:rPr lang="is-IS" smtClean="0"/>
              <a:t>Fimmta stig</a:t>
            </a:r>
            <a:endParaRPr lang="is-I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2D3F42-4D5A-46A3-B99C-9101F0526DF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anburðu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s-IS" smtClean="0"/>
              <a:t>Smelltu til að breyta stíl aðaltitils</a:t>
            </a:r>
            <a:endParaRPr lang="is-IS"/>
          </a:p>
        </p:txBody>
      </p:sp>
      <p:sp>
        <p:nvSpPr>
          <p:cNvPr id="3" name="Textastaðgengill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s-IS" smtClean="0"/>
              <a:t>Smelltu til að breyta stílum aðaltexta</a:t>
            </a:r>
          </a:p>
        </p:txBody>
      </p:sp>
      <p:sp>
        <p:nvSpPr>
          <p:cNvPr id="4" name="Staðgengill efnis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s-IS" smtClean="0"/>
              <a:t>Smelltu til að breyta stílum aðaltexta</a:t>
            </a:r>
          </a:p>
          <a:p>
            <a:pPr lvl="1"/>
            <a:r>
              <a:rPr lang="is-IS" smtClean="0"/>
              <a:t>Annað stig</a:t>
            </a:r>
          </a:p>
          <a:p>
            <a:pPr lvl="2"/>
            <a:r>
              <a:rPr lang="is-IS" smtClean="0"/>
              <a:t>Þriðja stig</a:t>
            </a:r>
          </a:p>
          <a:p>
            <a:pPr lvl="3"/>
            <a:r>
              <a:rPr lang="is-IS" smtClean="0"/>
              <a:t>Fjórða stig</a:t>
            </a:r>
          </a:p>
          <a:p>
            <a:pPr lvl="4"/>
            <a:r>
              <a:rPr lang="is-IS" smtClean="0"/>
              <a:t>Fimmta stig</a:t>
            </a:r>
            <a:endParaRPr lang="is-IS"/>
          </a:p>
        </p:txBody>
      </p:sp>
      <p:sp>
        <p:nvSpPr>
          <p:cNvPr id="5" name="Textastaðgengill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s-IS" smtClean="0"/>
              <a:t>Smelltu til að breyta stílum aðaltexta</a:t>
            </a:r>
          </a:p>
        </p:txBody>
      </p:sp>
      <p:sp>
        <p:nvSpPr>
          <p:cNvPr id="6" name="Staðgengill efnis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s-IS" smtClean="0"/>
              <a:t>Smelltu til að breyta stílum aðaltexta</a:t>
            </a:r>
          </a:p>
          <a:p>
            <a:pPr lvl="1"/>
            <a:r>
              <a:rPr lang="is-IS" smtClean="0"/>
              <a:t>Annað stig</a:t>
            </a:r>
          </a:p>
          <a:p>
            <a:pPr lvl="2"/>
            <a:r>
              <a:rPr lang="is-IS" smtClean="0"/>
              <a:t>Þriðja stig</a:t>
            </a:r>
          </a:p>
          <a:p>
            <a:pPr lvl="3"/>
            <a:r>
              <a:rPr lang="is-IS" smtClean="0"/>
              <a:t>Fjórða stig</a:t>
            </a:r>
          </a:p>
          <a:p>
            <a:pPr lvl="4"/>
            <a:r>
              <a:rPr lang="is-IS" smtClean="0"/>
              <a:t>Fimmta stig</a:t>
            </a:r>
            <a:endParaRPr lang="is-I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2D3F42-4D5A-46A3-B99C-9101F0526DF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ðeins titi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Smelltu til að breyta stíl aðaltitils</a:t>
            </a:r>
            <a:endParaRPr lang="is-I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2D3F42-4D5A-46A3-B99C-9101F0526DF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Au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2D3F42-4D5A-46A3-B99C-9101F0526DF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sldNum="0"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Efni með skýringartex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s-IS" smtClean="0"/>
              <a:t>Smelltu til að breyta stíl aðaltitils</a:t>
            </a:r>
            <a:endParaRPr lang="is-IS"/>
          </a:p>
        </p:txBody>
      </p:sp>
      <p:sp>
        <p:nvSpPr>
          <p:cNvPr id="3" name="Staðgengill efnis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s-IS" smtClean="0"/>
              <a:t>Smelltu til að breyta stílum aðaltexta</a:t>
            </a:r>
          </a:p>
          <a:p>
            <a:pPr lvl="1"/>
            <a:r>
              <a:rPr lang="is-IS" smtClean="0"/>
              <a:t>Annað stig</a:t>
            </a:r>
          </a:p>
          <a:p>
            <a:pPr lvl="2"/>
            <a:r>
              <a:rPr lang="is-IS" smtClean="0"/>
              <a:t>Þriðja stig</a:t>
            </a:r>
          </a:p>
          <a:p>
            <a:pPr lvl="3"/>
            <a:r>
              <a:rPr lang="is-IS" smtClean="0"/>
              <a:t>Fjórða stig</a:t>
            </a:r>
          </a:p>
          <a:p>
            <a:pPr lvl="4"/>
            <a:r>
              <a:rPr lang="is-IS" smtClean="0"/>
              <a:t>Fimmta stig</a:t>
            </a:r>
            <a:endParaRPr lang="is-IS"/>
          </a:p>
        </p:txBody>
      </p:sp>
      <p:sp>
        <p:nvSpPr>
          <p:cNvPr id="4" name="Textastaðgengill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s-IS" smtClean="0"/>
              <a:t>Smelltu til að breyta stílum aðaltexta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2D3F42-4D5A-46A3-B99C-9101F0526DF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Mynd með skýringartex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s-IS" smtClean="0"/>
              <a:t>Smelltu til að breyta stíl aðaltitils</a:t>
            </a:r>
            <a:endParaRPr lang="is-IS"/>
          </a:p>
        </p:txBody>
      </p:sp>
      <p:sp>
        <p:nvSpPr>
          <p:cNvPr id="3" name="Myndastaðgengill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is-IS" noProof="0" smtClean="0"/>
              <a:t>Smelltu á tákn til að bæta við mynd</a:t>
            </a:r>
          </a:p>
        </p:txBody>
      </p:sp>
      <p:sp>
        <p:nvSpPr>
          <p:cNvPr id="4" name="Textastaðgengill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s-IS" smtClean="0"/>
              <a:t>Smelltu til að breyta stílum aðaltexta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2D3F42-4D5A-46A3-B99C-9101F0526DF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712788"/>
          </a:xfrm>
          <a:prstGeom prst="rect">
            <a:avLst/>
          </a:prstGeom>
          <a:solidFill>
            <a:srgbClr val="0A468C"/>
          </a:solidFill>
          <a:ln w="9525">
            <a:solidFill>
              <a:srgbClr val="0A468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is-I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765175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s-IS" smtClean="0"/>
              <a:t>Smelltu til að breyta stíl aðaltitils</a:t>
            </a:r>
            <a:endParaRPr lang="en-GB" smtClean="0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9138"/>
            <a:ext cx="822960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s-IS" smtClean="0"/>
              <a:t>Smelltu til að breyta stílum aðaltexta</a:t>
            </a:r>
          </a:p>
          <a:p>
            <a:pPr lvl="1"/>
            <a:r>
              <a:rPr lang="is-IS" smtClean="0"/>
              <a:t>Annað stig</a:t>
            </a:r>
          </a:p>
          <a:p>
            <a:pPr lvl="2"/>
            <a:r>
              <a:rPr lang="is-IS" smtClean="0"/>
              <a:t>Þriðja stig</a:t>
            </a:r>
          </a:p>
          <a:p>
            <a:pPr lvl="3"/>
            <a:r>
              <a:rPr lang="is-IS" smtClean="0"/>
              <a:t>Fjórða stig</a:t>
            </a:r>
          </a:p>
          <a:p>
            <a:pPr lvl="4"/>
            <a:r>
              <a:rPr lang="is-IS" smtClean="0"/>
              <a:t>Fimmta stig</a:t>
            </a:r>
            <a:endParaRPr lang="en-GB" smtClean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619875"/>
            <a:ext cx="9144000" cy="238125"/>
          </a:xfrm>
          <a:prstGeom prst="rect">
            <a:avLst/>
          </a:prstGeom>
          <a:solidFill>
            <a:srgbClr val="0A468C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40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pic>
        <p:nvPicPr>
          <p:cNvPr id="1030" name="Picture 6" descr="Faxa_RGBw_100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16764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3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68313" y="6619875"/>
            <a:ext cx="21336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2450" y="6624638"/>
            <a:ext cx="2133600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B42D3F42-4D5A-46A3-B99C-9101F0526DF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 build="p">
        <p:tmplLst>
          <p:tmpl lvl="1">
            <p:tnLst>
              <p:par>
                <p:cTn presetID="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0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410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410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0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410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410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0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410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410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0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410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410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0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410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410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A468C"/>
          </a:solidFill>
          <a:latin typeface="Calibri" pitchFamily="34" charset="0"/>
          <a:ea typeface="+mj-ea"/>
          <a:cs typeface="Calibri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A468C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  <a:cs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A468C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  <a:cs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A468C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  <a:cs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A468C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  <a:cs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200" b="1">
          <a:solidFill>
            <a:srgbClr val="0A468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200" b="1">
          <a:solidFill>
            <a:srgbClr val="0A468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200" b="1">
          <a:solidFill>
            <a:srgbClr val="0A468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200" b="1">
          <a:solidFill>
            <a:srgbClr val="0A468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3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 pitchFamily="34" charset="0"/>
          <a:cs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"/>
        <a:defRPr>
          <a:solidFill>
            <a:schemeClr val="tx1"/>
          </a:solidFill>
          <a:latin typeface="Calibri" pitchFamily="34" charset="0"/>
          <a:cs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Calibri" pitchFamily="34" charset="0"/>
          <a:cs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1400">
          <a:solidFill>
            <a:schemeClr val="tx1"/>
          </a:solidFill>
          <a:latin typeface="Calibri" pitchFamily="34" charset="0"/>
          <a:cs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1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1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1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1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is-I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&#243;tel%20j&#246;r&#240;.mp3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íðufótarstaðgengill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Titill 1"/>
          <p:cNvSpPr>
            <a:spLocks noGrp="1"/>
          </p:cNvSpPr>
          <p:nvPr>
            <p:ph type="title"/>
          </p:nvPr>
        </p:nvSpPr>
        <p:spPr>
          <a:xfrm>
            <a:off x="395536" y="1052736"/>
            <a:ext cx="8352928" cy="648072"/>
          </a:xfrm>
        </p:spPr>
        <p:txBody>
          <a:bodyPr/>
          <a:lstStyle/>
          <a:p>
            <a:r>
              <a:rPr lang="is-IS" sz="3200" dirty="0" smtClean="0">
                <a:solidFill>
                  <a:schemeClr val="accent6"/>
                </a:solidFill>
              </a:rPr>
              <a:t>Umhverfismálefni og umhverfisstjórnunarkerfi Faxaflóahafna sf. </a:t>
            </a:r>
            <a:endParaRPr lang="is-IS" sz="3200" dirty="0">
              <a:solidFill>
                <a:schemeClr val="accent6"/>
              </a:solidFill>
            </a:endParaRPr>
          </a:p>
        </p:txBody>
      </p:sp>
      <p:sp>
        <p:nvSpPr>
          <p:cNvPr id="9" name="Titill 1"/>
          <p:cNvSpPr txBox="1">
            <a:spLocks/>
          </p:cNvSpPr>
          <p:nvPr/>
        </p:nvSpPr>
        <p:spPr bwMode="auto">
          <a:xfrm>
            <a:off x="2195736" y="5877272"/>
            <a:ext cx="5400600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s-I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Erna Kristjánsdóttir, markaðs- og gæðastjóri</a:t>
            </a:r>
            <a:endParaRPr kumimoji="0" lang="is-IS" sz="2000" b="1" i="0" u="none" strike="noStrike" kern="0" cap="none" spc="0" normalizeH="0" baseline="0" noProof="0" dirty="0">
              <a:ln>
                <a:noFill/>
              </a:ln>
              <a:solidFill>
                <a:schemeClr val="accent6"/>
              </a:solidFill>
              <a:effectLst/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pic>
        <p:nvPicPr>
          <p:cNvPr id="14" name="Staðgengill efnis 13" descr="x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19672" y="2204864"/>
            <a:ext cx="6297362" cy="3528392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taðgengill efnis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175869"/>
          </a:xfrm>
        </p:spPr>
        <p:txBody>
          <a:bodyPr/>
          <a:lstStyle/>
          <a:p>
            <a:pPr>
              <a:buNone/>
            </a:pPr>
            <a:r>
              <a:rPr lang="is-IS" sz="2400" dirty="0" smtClean="0"/>
              <a:t>4.  Að skipulag skili hagrænum ávinningi og virði umhverfissjónarmið</a:t>
            </a:r>
          </a:p>
          <a:p>
            <a:pPr>
              <a:buNone/>
            </a:pPr>
            <a:endParaRPr lang="is-IS" sz="2400" dirty="0" smtClean="0"/>
          </a:p>
          <a:p>
            <a:pPr>
              <a:buNone/>
            </a:pPr>
            <a:r>
              <a:rPr lang="is-IS" sz="2400" dirty="0" smtClean="0"/>
              <a:t>5.  Að lágmarka umhverfisáhrif framkvæmda</a:t>
            </a:r>
          </a:p>
          <a:p>
            <a:pPr>
              <a:buNone/>
            </a:pPr>
            <a:endParaRPr lang="is-IS" sz="2400" dirty="0" smtClean="0"/>
          </a:p>
          <a:p>
            <a:pPr>
              <a:buNone/>
            </a:pPr>
            <a:r>
              <a:rPr lang="is-IS" sz="2400" dirty="0" smtClean="0"/>
              <a:t>6.  Umgengni til fyrirmyndar</a:t>
            </a:r>
          </a:p>
          <a:p>
            <a:pPr>
              <a:buNone/>
            </a:pPr>
            <a:endParaRPr lang="is-IS" sz="2400" dirty="0" smtClean="0"/>
          </a:p>
          <a:p>
            <a:pPr>
              <a:buNone/>
            </a:pPr>
            <a:r>
              <a:rPr lang="is-IS" sz="2400" dirty="0" smtClean="0"/>
              <a:t>7.  Umhverfisstjónarmiðum sé fylgt við afnot af mannvirkjum og  aðstöðu</a:t>
            </a:r>
            <a:endParaRPr lang="is-IS" sz="2400" dirty="0"/>
          </a:p>
        </p:txBody>
      </p:sp>
      <p:sp>
        <p:nvSpPr>
          <p:cNvPr id="4" name="Síðufótarstaðgengill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Titil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Umhverfisstefna Faxaflóahafna sf.</a:t>
            </a:r>
            <a:br>
              <a:rPr lang="is-IS" dirty="0" smtClean="0"/>
            </a:br>
            <a:r>
              <a:rPr lang="is-IS" sz="2400" i="1" dirty="0" smtClean="0"/>
              <a:t>10. febrúar 2017</a:t>
            </a:r>
            <a:endParaRPr lang="is-IS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ÖGUN handbók</a:t>
            </a:r>
            <a:endParaRPr lang="is-IS" dirty="0"/>
          </a:p>
        </p:txBody>
      </p:sp>
      <p:sp>
        <p:nvSpPr>
          <p:cNvPr id="3" name="Staðgengill efnis 2"/>
          <p:cNvSpPr>
            <a:spLocks noGrp="1"/>
          </p:cNvSpPr>
          <p:nvPr>
            <p:ph idx="1"/>
          </p:nvPr>
        </p:nvSpPr>
        <p:spPr>
          <a:xfrm>
            <a:off x="457200" y="1989138"/>
            <a:ext cx="8229600" cy="4536206"/>
          </a:xfrm>
        </p:spPr>
        <p:txBody>
          <a:bodyPr/>
          <a:lstStyle/>
          <a:p>
            <a:r>
              <a:rPr lang="is-IS" sz="2600" dirty="0" smtClean="0"/>
              <a:t>ÖGUN handbók heldur utan um </a:t>
            </a:r>
            <a:r>
              <a:rPr lang="is-IS" sz="2600" dirty="0" err="1" smtClean="0"/>
              <a:t>umhverfisstjórnunar-kerfið</a:t>
            </a:r>
            <a:r>
              <a:rPr lang="is-IS" sz="2600" dirty="0" smtClean="0"/>
              <a:t> okkar.</a:t>
            </a:r>
          </a:p>
          <a:p>
            <a:endParaRPr lang="is-IS" sz="1600" dirty="0" smtClean="0"/>
          </a:p>
          <a:p>
            <a:r>
              <a:rPr lang="is-IS" sz="2600" dirty="0" smtClean="0"/>
              <a:t>Skammstöfunin ÖGUN merkir:</a:t>
            </a:r>
          </a:p>
          <a:p>
            <a:pPr lvl="1">
              <a:buFont typeface="Wingdings" pitchFamily="2" charset="2"/>
              <a:buChar char="v"/>
            </a:pPr>
            <a:r>
              <a:rPr lang="is-IS" dirty="0" smtClean="0">
                <a:solidFill>
                  <a:schemeClr val="accent6"/>
                </a:solidFill>
              </a:rPr>
              <a:t>Ö = Öryggi</a:t>
            </a:r>
          </a:p>
          <a:p>
            <a:pPr lvl="1">
              <a:buFont typeface="Wingdings" pitchFamily="2" charset="2"/>
              <a:buChar char="v"/>
            </a:pPr>
            <a:r>
              <a:rPr lang="is-IS" dirty="0" smtClean="0">
                <a:solidFill>
                  <a:schemeClr val="accent6"/>
                </a:solidFill>
              </a:rPr>
              <a:t>G = Gæði</a:t>
            </a:r>
          </a:p>
          <a:p>
            <a:pPr lvl="1">
              <a:buFont typeface="Wingdings" pitchFamily="2" charset="2"/>
              <a:buChar char="v"/>
            </a:pPr>
            <a:r>
              <a:rPr lang="is-IS" dirty="0" smtClean="0">
                <a:solidFill>
                  <a:schemeClr val="accent6"/>
                </a:solidFill>
              </a:rPr>
              <a:t>U = Umhverfi</a:t>
            </a:r>
          </a:p>
          <a:p>
            <a:pPr lvl="1">
              <a:buFont typeface="Wingdings" pitchFamily="2" charset="2"/>
              <a:buChar char="v"/>
            </a:pPr>
            <a:r>
              <a:rPr lang="is-IS" dirty="0" smtClean="0">
                <a:solidFill>
                  <a:schemeClr val="accent6"/>
                </a:solidFill>
              </a:rPr>
              <a:t>N = Náttúra</a:t>
            </a:r>
          </a:p>
          <a:p>
            <a:pPr lvl="1">
              <a:buFont typeface="Wingdings" pitchFamily="2" charset="2"/>
              <a:buChar char="v"/>
            </a:pPr>
            <a:endParaRPr lang="is-IS" sz="1600" dirty="0" smtClean="0">
              <a:solidFill>
                <a:schemeClr val="accent6"/>
              </a:solidFill>
            </a:endParaRPr>
          </a:p>
          <a:p>
            <a:pPr marL="342900" lvl="1" indent="-342900">
              <a:buFont typeface="Wingdings" pitchFamily="2" charset="2"/>
              <a:buChar char="§"/>
            </a:pPr>
            <a:r>
              <a:rPr lang="is-IS" sz="2600" dirty="0" smtClean="0">
                <a:ea typeface="+mn-ea"/>
              </a:rPr>
              <a:t>Það skiptir máli að hlúa vel að öllum þessum atriðum til að umhverfisstjórnunarkerfið okkar verði farsælt. </a:t>
            </a:r>
          </a:p>
          <a:p>
            <a:pPr lvl="1">
              <a:buFont typeface="Wingdings" pitchFamily="2" charset="2"/>
              <a:buChar char="v"/>
            </a:pPr>
            <a:endParaRPr lang="is-IS" dirty="0" smtClean="0">
              <a:solidFill>
                <a:schemeClr val="accent6"/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is-IS" dirty="0">
              <a:solidFill>
                <a:schemeClr val="accent6"/>
              </a:solidFill>
            </a:endParaRPr>
          </a:p>
        </p:txBody>
      </p:sp>
      <p:sp>
        <p:nvSpPr>
          <p:cNvPr id="4" name="Síðufótarstaðgengill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íðufótarstaðgengill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6" name="Mynd 5" descr="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563176"/>
            <a:ext cx="9144000" cy="37316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/>
          <p:cNvSpPr>
            <a:spLocks noGrp="1"/>
          </p:cNvSpPr>
          <p:nvPr>
            <p:ph type="title"/>
          </p:nvPr>
        </p:nvSpPr>
        <p:spPr>
          <a:xfrm>
            <a:off x="468313" y="765175"/>
            <a:ext cx="8229600" cy="575593"/>
          </a:xfrm>
        </p:spPr>
        <p:txBody>
          <a:bodyPr/>
          <a:lstStyle/>
          <a:p>
            <a:r>
              <a:rPr lang="is-IS" sz="3200" dirty="0" smtClean="0"/>
              <a:t>Kerfismynd</a:t>
            </a:r>
            <a:endParaRPr lang="is-IS" sz="3200" dirty="0"/>
          </a:p>
        </p:txBody>
      </p:sp>
      <p:pic>
        <p:nvPicPr>
          <p:cNvPr id="5" name="Staðgengill efnis 4" descr="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483768" y="1412776"/>
            <a:ext cx="4250635" cy="4968552"/>
          </a:xfrm>
        </p:spPr>
      </p:pic>
      <p:sp>
        <p:nvSpPr>
          <p:cNvPr id="4" name="Síðufótarstaðgengill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/>
          <p:cNvSpPr>
            <a:spLocks noGrp="1"/>
          </p:cNvSpPr>
          <p:nvPr>
            <p:ph type="title"/>
          </p:nvPr>
        </p:nvSpPr>
        <p:spPr>
          <a:xfrm>
            <a:off x="468313" y="909191"/>
            <a:ext cx="8229600" cy="575593"/>
          </a:xfrm>
        </p:spPr>
        <p:txBody>
          <a:bodyPr/>
          <a:lstStyle/>
          <a:p>
            <a:r>
              <a:rPr lang="is-IS" sz="4000" dirty="0" smtClean="0"/>
              <a:t>Markmiðayfirlit Faxaflóahafna sf.</a:t>
            </a:r>
            <a:endParaRPr lang="is-IS" sz="4000" dirty="0"/>
          </a:p>
        </p:txBody>
      </p:sp>
      <p:pic>
        <p:nvPicPr>
          <p:cNvPr id="5" name="Staðgengill efnis 4" descr="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4271" y="1556792"/>
            <a:ext cx="8910217" cy="4968552"/>
          </a:xfrm>
        </p:spPr>
      </p:pic>
      <p:sp>
        <p:nvSpPr>
          <p:cNvPr id="4" name="Síðufótarstaðgengill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Takk fyrir !</a:t>
            </a:r>
            <a:endParaRPr lang="is-IS" dirty="0"/>
          </a:p>
        </p:txBody>
      </p:sp>
      <p:sp>
        <p:nvSpPr>
          <p:cNvPr id="4" name="Síðufótarstaðgengill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7" name="Staðgengill efnis 6" descr="Capture.JPG">
            <a:hlinkClick r:id="rId2" action="ppaction://hlinkfile"/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411760" y="1988840"/>
            <a:ext cx="4392488" cy="425647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íðufótarstaðgengill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Titill 7"/>
          <p:cNvSpPr>
            <a:spLocks noGrp="1"/>
          </p:cNvSpPr>
          <p:nvPr>
            <p:ph type="title"/>
          </p:nvPr>
        </p:nvSpPr>
        <p:spPr>
          <a:xfrm>
            <a:off x="251520" y="765175"/>
            <a:ext cx="8784976" cy="1143000"/>
          </a:xfrm>
        </p:spPr>
        <p:txBody>
          <a:bodyPr/>
          <a:lstStyle/>
          <a:p>
            <a:r>
              <a:rPr lang="is-IS" sz="2800" dirty="0" smtClean="0"/>
              <a:t>Hvað eru Faxaflóahafnir sf. að gera í umhverfismálum?</a:t>
            </a:r>
            <a:endParaRPr lang="is-IS" sz="2800" dirty="0"/>
          </a:p>
        </p:txBody>
      </p:sp>
      <p:sp>
        <p:nvSpPr>
          <p:cNvPr id="9" name="Staðgengill efnis 8"/>
          <p:cNvSpPr>
            <a:spLocks noGrp="1"/>
          </p:cNvSpPr>
          <p:nvPr>
            <p:ph idx="1"/>
          </p:nvPr>
        </p:nvSpPr>
        <p:spPr>
          <a:xfrm>
            <a:off x="395536" y="2060848"/>
            <a:ext cx="8507288" cy="4319587"/>
          </a:xfrm>
        </p:spPr>
        <p:txBody>
          <a:bodyPr/>
          <a:lstStyle/>
          <a:p>
            <a:r>
              <a:rPr lang="is-IS" sz="2400" dirty="0" smtClean="0"/>
              <a:t>Faxaflóahafnir eru að innleiða ISO 14001 umhverfisstjórnunar- kerfi sem við vonumst til að fá vottað í lok þessa árs.</a:t>
            </a:r>
          </a:p>
          <a:p>
            <a:endParaRPr lang="is-IS" sz="2400" dirty="0" smtClean="0"/>
          </a:p>
          <a:p>
            <a:r>
              <a:rPr lang="is-IS" sz="2400" dirty="0" smtClean="0"/>
              <a:t>Skemmtiferðaskip með viðurkennt umhverfisstjórnunarkerfi njóta afsláttar af úrgangsgjaldi Faxaflóahafna sf.</a:t>
            </a:r>
          </a:p>
          <a:p>
            <a:pPr>
              <a:buNone/>
            </a:pPr>
            <a:endParaRPr lang="is-IS" sz="2400" dirty="0" smtClean="0"/>
          </a:p>
          <a:p>
            <a:r>
              <a:rPr lang="is-IS" sz="2400" dirty="0" smtClean="0"/>
              <a:t>Landtengingar draga úr losun gróðurhúsalofttegunda og annari mengun frá skipum í höfn. Árið 2016 var öllum þeim skipum sem geta tengst við höfn gert skylt að gera svo hjá Faxaflóahöfnum.</a:t>
            </a:r>
          </a:p>
          <a:p>
            <a:endParaRPr lang="is-IS" dirty="0" smtClean="0"/>
          </a:p>
          <a:p>
            <a:endParaRPr lang="is-I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íðufótarstaðgengill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taðgengill efnis 8"/>
          <p:cNvSpPr>
            <a:spLocks noGrp="1"/>
          </p:cNvSpPr>
          <p:nvPr>
            <p:ph idx="1"/>
          </p:nvPr>
        </p:nvSpPr>
        <p:spPr>
          <a:xfrm>
            <a:off x="395536" y="1844824"/>
            <a:ext cx="8507288" cy="4319587"/>
          </a:xfrm>
        </p:spPr>
        <p:txBody>
          <a:bodyPr/>
          <a:lstStyle/>
          <a:p>
            <a:r>
              <a:rPr lang="is-IS" sz="2400" dirty="0" smtClean="0"/>
              <a:t>Faxaflóahafnir og Hafnasamband Íslands hafa skrifað undir áskorun </a:t>
            </a:r>
            <a:r>
              <a:rPr lang="is-IS" sz="2400" dirty="0" err="1" smtClean="0"/>
              <a:t>The</a:t>
            </a:r>
            <a:r>
              <a:rPr lang="is-IS" sz="2400" dirty="0" smtClean="0"/>
              <a:t> </a:t>
            </a:r>
            <a:r>
              <a:rPr lang="is-IS" sz="2400" dirty="0" err="1" smtClean="0"/>
              <a:t>Arctic</a:t>
            </a:r>
            <a:r>
              <a:rPr lang="is-IS" sz="2400" dirty="0" smtClean="0"/>
              <a:t> </a:t>
            </a:r>
            <a:r>
              <a:rPr lang="is-IS" sz="2400" dirty="0" err="1" smtClean="0"/>
              <a:t>commitment</a:t>
            </a:r>
            <a:r>
              <a:rPr lang="is-IS" sz="2400" dirty="0" smtClean="0"/>
              <a:t> um bann við notkun á svartolíu í Norðurhöfum.</a:t>
            </a:r>
          </a:p>
          <a:p>
            <a:pPr>
              <a:buNone/>
            </a:pPr>
            <a:endParaRPr lang="is-IS" sz="2400" dirty="0" smtClean="0"/>
          </a:p>
          <a:p>
            <a:r>
              <a:rPr lang="is-IS" sz="2400" dirty="0" smtClean="0"/>
              <a:t>Faxaflóahafnir sf. og Hafnasamband Íslands hafa skorað á íslensk stjórnavöld að fullgilda Viðauka VI í </a:t>
            </a:r>
            <a:r>
              <a:rPr lang="is-IS" sz="2400" dirty="0" err="1" smtClean="0"/>
              <a:t>Marpol</a:t>
            </a:r>
            <a:r>
              <a:rPr lang="is-IS" sz="2400" dirty="0" smtClean="0"/>
              <a:t> samningnum og að taka um ECA svæði (</a:t>
            </a:r>
            <a:r>
              <a:rPr lang="is-IS" sz="2400" dirty="0" err="1" smtClean="0"/>
              <a:t>Emission</a:t>
            </a:r>
            <a:r>
              <a:rPr lang="is-IS" sz="2400" dirty="0" smtClean="0"/>
              <a:t> </a:t>
            </a:r>
            <a:r>
              <a:rPr lang="is-IS" sz="2400" dirty="0" err="1" smtClean="0"/>
              <a:t>control</a:t>
            </a:r>
            <a:r>
              <a:rPr lang="is-IS" sz="2400" dirty="0" smtClean="0"/>
              <a:t> </a:t>
            </a:r>
            <a:r>
              <a:rPr lang="is-IS" sz="2400" dirty="0" err="1" smtClean="0"/>
              <a:t>area</a:t>
            </a:r>
            <a:r>
              <a:rPr lang="is-IS" sz="2400" dirty="0" smtClean="0"/>
              <a:t>) innan efnahagslögsögu Íslands.</a:t>
            </a:r>
          </a:p>
          <a:p>
            <a:pPr>
              <a:buNone/>
            </a:pPr>
            <a:endParaRPr lang="is-IS" sz="2400" dirty="0" smtClean="0"/>
          </a:p>
          <a:p>
            <a:r>
              <a:rPr lang="is-IS" sz="2400" dirty="0" smtClean="0"/>
              <a:t>Faxaflóahafnir sf. eru eitt 130 fyrirtækja á Íslandi sem hafa skuldbundið sig til að draga úr losun gróðurhúsalofttegunda (Parísarsamkomulagið, COP21)</a:t>
            </a:r>
          </a:p>
          <a:p>
            <a:endParaRPr lang="is-IS" sz="2400" dirty="0" smtClean="0"/>
          </a:p>
          <a:p>
            <a:endParaRPr lang="is-IS" sz="2400" dirty="0" smtClean="0"/>
          </a:p>
          <a:p>
            <a:endParaRPr lang="is-IS" sz="2400" dirty="0"/>
          </a:p>
        </p:txBody>
      </p:sp>
      <p:sp>
        <p:nvSpPr>
          <p:cNvPr id="6" name="Titill 7"/>
          <p:cNvSpPr>
            <a:spLocks noGrp="1"/>
          </p:cNvSpPr>
          <p:nvPr>
            <p:ph type="title"/>
          </p:nvPr>
        </p:nvSpPr>
        <p:spPr>
          <a:xfrm>
            <a:off x="251520" y="765175"/>
            <a:ext cx="8784976" cy="1143000"/>
          </a:xfrm>
        </p:spPr>
        <p:txBody>
          <a:bodyPr/>
          <a:lstStyle/>
          <a:p>
            <a:r>
              <a:rPr lang="is-IS" sz="2800" dirty="0" smtClean="0"/>
              <a:t>Hvað eru Faxaflóahafnir sf. að gera í umhverfismálum?</a:t>
            </a:r>
            <a:endParaRPr lang="is-I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íðufótarstaðgengill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taðgengill efnis 8"/>
          <p:cNvSpPr>
            <a:spLocks noGrp="1"/>
          </p:cNvSpPr>
          <p:nvPr>
            <p:ph idx="1"/>
          </p:nvPr>
        </p:nvSpPr>
        <p:spPr>
          <a:xfrm>
            <a:off x="395536" y="2060848"/>
            <a:ext cx="8507288" cy="4319587"/>
          </a:xfrm>
        </p:spPr>
        <p:txBody>
          <a:bodyPr/>
          <a:lstStyle/>
          <a:p>
            <a:r>
              <a:rPr lang="is-IS" sz="2400" dirty="0" smtClean="0"/>
              <a:t>Faxaflóahafnir sf. hafa haldið grænt bókhald frá árinu 2006. Í grænu bókhaldi eru eftirfarandi þættir vaktaðir:</a:t>
            </a:r>
            <a:br>
              <a:rPr lang="is-IS" sz="2400" dirty="0" smtClean="0"/>
            </a:br>
            <a:r>
              <a:rPr lang="is-IS" sz="2400" dirty="0" smtClean="0"/>
              <a:t>– Raforka (notkun og sala),</a:t>
            </a:r>
            <a:br>
              <a:rPr lang="is-IS" sz="2400" dirty="0" smtClean="0"/>
            </a:br>
            <a:r>
              <a:rPr lang="is-IS" sz="2400" dirty="0" smtClean="0"/>
              <a:t>– Heitt og kalt vatn (notkun og sala),</a:t>
            </a:r>
            <a:br>
              <a:rPr lang="is-IS" sz="2400" dirty="0" smtClean="0"/>
            </a:br>
            <a:r>
              <a:rPr lang="is-IS" sz="2400" dirty="0" smtClean="0"/>
              <a:t>– Eldsneytisnotkun og losun gróðurhúsalofttegunda,</a:t>
            </a:r>
            <a:br>
              <a:rPr lang="is-IS" sz="2400" dirty="0" smtClean="0"/>
            </a:br>
            <a:r>
              <a:rPr lang="is-IS" sz="2400" dirty="0" smtClean="0"/>
              <a:t>– Pappírsnotkun á hvern starfsmann,</a:t>
            </a:r>
            <a:br>
              <a:rPr lang="is-IS" sz="2400" dirty="0" smtClean="0"/>
            </a:br>
            <a:r>
              <a:rPr lang="is-IS" sz="2400" dirty="0" smtClean="0"/>
              <a:t>– Úrgangur og spilliefni, bæði frá starfsemi Faxaflóahafna og annarrar starfsemi á hafnarsvæðinu ásamt úrgangi frá skipum,</a:t>
            </a:r>
            <a:br>
              <a:rPr lang="is-IS" sz="2400" dirty="0" smtClean="0"/>
            </a:br>
            <a:r>
              <a:rPr lang="is-IS" sz="2400" dirty="0" smtClean="0"/>
              <a:t>– Mengunaróhöpp sem eru tilkynningarskyld,</a:t>
            </a:r>
            <a:br>
              <a:rPr lang="is-IS" sz="2400" dirty="0" smtClean="0"/>
            </a:br>
            <a:r>
              <a:rPr lang="is-IS" sz="2400" dirty="0" smtClean="0"/>
              <a:t>– Dýpkun hafna og ráðstöfun dýpkunarefna,</a:t>
            </a:r>
            <a:br>
              <a:rPr lang="is-IS" sz="2400" dirty="0" smtClean="0"/>
            </a:br>
            <a:r>
              <a:rPr lang="is-IS" sz="2400" dirty="0" smtClean="0"/>
              <a:t>– Landfyllingar á hafnarsvæðum.</a:t>
            </a:r>
          </a:p>
          <a:p>
            <a:endParaRPr lang="is-IS" sz="2400" dirty="0" smtClean="0"/>
          </a:p>
          <a:p>
            <a:endParaRPr lang="is-IS" sz="2400" dirty="0" smtClean="0"/>
          </a:p>
          <a:p>
            <a:endParaRPr lang="is-IS" sz="2400" dirty="0"/>
          </a:p>
        </p:txBody>
      </p:sp>
      <p:sp>
        <p:nvSpPr>
          <p:cNvPr id="7" name="Titill 7"/>
          <p:cNvSpPr>
            <a:spLocks noGrp="1"/>
          </p:cNvSpPr>
          <p:nvPr>
            <p:ph type="title"/>
          </p:nvPr>
        </p:nvSpPr>
        <p:spPr>
          <a:xfrm>
            <a:off x="251520" y="908720"/>
            <a:ext cx="8784976" cy="1143000"/>
          </a:xfrm>
        </p:spPr>
        <p:txBody>
          <a:bodyPr/>
          <a:lstStyle/>
          <a:p>
            <a:r>
              <a:rPr lang="is-IS" sz="2800" dirty="0" smtClean="0"/>
              <a:t>Hvað eru Faxaflóahafnir sf. að gera í umhverfismálum?</a:t>
            </a:r>
            <a:endParaRPr lang="is-I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íðufótarstaðgengill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5" name="Staðgengill efnis 6" descr="iso-14001EM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19672" y="768524"/>
            <a:ext cx="5904656" cy="580624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864096"/>
          </a:xfrm>
        </p:spPr>
        <p:txBody>
          <a:bodyPr/>
          <a:lstStyle/>
          <a:p>
            <a:r>
              <a:rPr lang="is-IS" sz="2800" dirty="0" smtClean="0"/>
              <a:t>Hvað er vottað umhverfisstjórnunarkerfi?</a:t>
            </a:r>
            <a:endParaRPr lang="is-IS" sz="2800" dirty="0"/>
          </a:p>
        </p:txBody>
      </p:sp>
      <p:sp>
        <p:nvSpPr>
          <p:cNvPr id="4" name="Síðufótarstaðgengill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taðgengill efnis 4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824536"/>
          </a:xfrm>
        </p:spPr>
        <p:txBody>
          <a:bodyPr/>
          <a:lstStyle/>
          <a:p>
            <a:r>
              <a:rPr lang="is-IS" sz="2000" dirty="0" smtClean="0"/>
              <a:t>Staðallinn ISO 14001 fjallar um það hvernig setja má upp árangursríkt umhverfisstjórnunarkerfi, þar sem umhverfisleg ábyrgð er tvinnuð saman inn í rekstur fyrirtækisins. </a:t>
            </a:r>
          </a:p>
          <a:p>
            <a:pPr>
              <a:buNone/>
            </a:pPr>
            <a:endParaRPr lang="is-IS" sz="2000" dirty="0" smtClean="0"/>
          </a:p>
          <a:p>
            <a:r>
              <a:rPr lang="is-IS" sz="2000" dirty="0" smtClean="0"/>
              <a:t>Staðallinn setur ekki ákveðnar kröfur um árangur í umhverfismálum, heldur setur fram viðmið og kortleggur áætlun sem fyrirtækið getur fylgt til að setja upp skilvirkt umhverfisstjórnunarkerfi. </a:t>
            </a:r>
          </a:p>
          <a:p>
            <a:pPr>
              <a:buNone/>
            </a:pPr>
            <a:endParaRPr lang="is-IS" sz="2000" dirty="0" smtClean="0"/>
          </a:p>
          <a:p>
            <a:r>
              <a:rPr lang="is-IS" sz="2000" dirty="0" smtClean="0"/>
              <a:t>Að vera með vottað umhverfisstjórnunarkerfi þýðir að fyrirtækið er búið að skilgreina hverjir eru helstu umhverfisþættir starfseminnar og hvaða umhverfisáhrif hljótast af þeim. </a:t>
            </a:r>
          </a:p>
          <a:p>
            <a:endParaRPr lang="is-IS" sz="2000" dirty="0" smtClean="0"/>
          </a:p>
          <a:p>
            <a:endParaRPr lang="is-IS" sz="2000" dirty="0" smtClean="0"/>
          </a:p>
          <a:p>
            <a:endParaRPr lang="is-IS" sz="2000" dirty="0" smtClean="0"/>
          </a:p>
          <a:p>
            <a:pPr>
              <a:buNone/>
            </a:pPr>
            <a:endParaRPr lang="is-IS" sz="2000" dirty="0" smtClean="0"/>
          </a:p>
          <a:p>
            <a:endParaRPr lang="is-IS" sz="2000" dirty="0" smtClean="0"/>
          </a:p>
          <a:p>
            <a:endParaRPr lang="is-I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z="2800" dirty="0" smtClean="0"/>
              <a:t>Hvað er vottað umhverfisstjórnunarkerfi?</a:t>
            </a:r>
            <a:endParaRPr lang="is-IS" sz="2800" dirty="0"/>
          </a:p>
        </p:txBody>
      </p:sp>
      <p:sp>
        <p:nvSpPr>
          <p:cNvPr id="4" name="Síðufótarstaðgengill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taðgengill efnis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sz="2000" dirty="0" smtClean="0"/>
              <a:t>Fyrirtækið þarf síðan í kjölfarið þarf að fylgjast reglulega með þessum þáttum og setja sér markmið um að draga úr umhverfisáhrifum. </a:t>
            </a:r>
          </a:p>
          <a:p>
            <a:endParaRPr lang="is-IS" sz="2000" dirty="0" smtClean="0"/>
          </a:p>
          <a:p>
            <a:r>
              <a:rPr lang="is-IS" sz="2000" dirty="0" smtClean="0"/>
              <a:t>Fyrirtækið í heild sinni þarf að vinna eftir ákveðinni umhverfisstefnu og passa upp á að innra eftirlit sé virkt og reglubundin rýni sé framkvæmd á öllum ferlum sem sett er upp í gæðahandbók.</a:t>
            </a:r>
          </a:p>
          <a:p>
            <a:pPr>
              <a:buNone/>
            </a:pPr>
            <a:endParaRPr lang="is-IS" sz="2000" dirty="0" smtClean="0"/>
          </a:p>
          <a:p>
            <a:pPr>
              <a:buNone/>
            </a:pPr>
            <a:endParaRPr lang="is-IS" sz="2000" dirty="0" smtClean="0"/>
          </a:p>
        </p:txBody>
      </p:sp>
      <p:pic>
        <p:nvPicPr>
          <p:cNvPr id="6" name="Mynd 5" descr="greenhouse-effect-artic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11760" y="4149080"/>
            <a:ext cx="3744416" cy="239642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z="2800" dirty="0" smtClean="0"/>
              <a:t>Hvað er vottað umhverfisstjórnunarkerfi?</a:t>
            </a:r>
            <a:endParaRPr lang="is-IS" sz="2800" dirty="0"/>
          </a:p>
        </p:txBody>
      </p:sp>
      <p:sp>
        <p:nvSpPr>
          <p:cNvPr id="4" name="Síðufótarstaðgengill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taðgengill efnis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sz="2000" dirty="0" smtClean="0"/>
              <a:t>Fyrirtækið í heild sinni þarf að huga að innkaupum til að tryggja að ekki sé verið að kaupa óæskileg efni eða í of miklu magni. </a:t>
            </a:r>
          </a:p>
          <a:p>
            <a:pPr>
              <a:buNone/>
            </a:pPr>
            <a:endParaRPr lang="is-IS" sz="2000" dirty="0" smtClean="0"/>
          </a:p>
          <a:p>
            <a:r>
              <a:rPr lang="is-IS" sz="2000" dirty="0" smtClean="0"/>
              <a:t>Fyrirtækið mun fara að fylgjast með úrgangsmyndun hjá sér og reyna að lámarka þann úrgang sem verður til í starfsseminni.</a:t>
            </a:r>
          </a:p>
          <a:p>
            <a:pPr>
              <a:buNone/>
            </a:pPr>
            <a:endParaRPr lang="is-IS" sz="2000" dirty="0" smtClean="0"/>
          </a:p>
          <a:p>
            <a:endParaRPr lang="is-IS" sz="2000" dirty="0" smtClean="0"/>
          </a:p>
          <a:p>
            <a:endParaRPr lang="is-IS" sz="2000" dirty="0" smtClean="0"/>
          </a:p>
        </p:txBody>
      </p:sp>
      <p:pic>
        <p:nvPicPr>
          <p:cNvPr id="7" name="Mynd 6" descr="555X329355728_kante-za-smec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27784" y="3789040"/>
            <a:ext cx="4176463" cy="247577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Umhverfisstefna Faxaflóahafna sf.</a:t>
            </a:r>
            <a:br>
              <a:rPr lang="is-IS" dirty="0" smtClean="0"/>
            </a:br>
            <a:r>
              <a:rPr lang="is-IS" sz="2400" i="1" dirty="0" smtClean="0"/>
              <a:t>10. febrúar 2017</a:t>
            </a:r>
            <a:endParaRPr lang="is-IS" sz="2400" i="1" dirty="0"/>
          </a:p>
        </p:txBody>
      </p:sp>
      <p:sp>
        <p:nvSpPr>
          <p:cNvPr id="3" name="Staðgengill efnis 2"/>
          <p:cNvSpPr>
            <a:spLocks noGrp="1"/>
          </p:cNvSpPr>
          <p:nvPr>
            <p:ph idx="1"/>
          </p:nvPr>
        </p:nvSpPr>
        <p:spPr>
          <a:xfrm>
            <a:off x="467544" y="2492896"/>
            <a:ext cx="8229600" cy="2880320"/>
          </a:xfrm>
        </p:spPr>
        <p:txBody>
          <a:bodyPr/>
          <a:lstStyle/>
          <a:p>
            <a:pPr>
              <a:buNone/>
            </a:pPr>
            <a:r>
              <a:rPr lang="is-IS" sz="2400" dirty="0" smtClean="0"/>
              <a:t>1. Að leggja sitt af mörkum til loftlagsmála</a:t>
            </a:r>
          </a:p>
          <a:p>
            <a:pPr>
              <a:buNone/>
            </a:pPr>
            <a:endParaRPr lang="is-IS" sz="2400" dirty="0" smtClean="0"/>
          </a:p>
          <a:p>
            <a:pPr>
              <a:buNone/>
            </a:pPr>
            <a:r>
              <a:rPr lang="is-IS" sz="2400" dirty="0" smtClean="0"/>
              <a:t>2. Að draga úr áhrifum og hindra skaðlegar afleiðingar mengunar</a:t>
            </a:r>
          </a:p>
          <a:p>
            <a:pPr>
              <a:buNone/>
            </a:pPr>
            <a:endParaRPr lang="is-IS" sz="2400" dirty="0" smtClean="0"/>
          </a:p>
          <a:p>
            <a:pPr>
              <a:buNone/>
            </a:pPr>
            <a:r>
              <a:rPr lang="is-IS" sz="2400" dirty="0" smtClean="0"/>
              <a:t>3. Að minnka úrgang og setja í réttan farveg það sem tilfellur</a:t>
            </a:r>
          </a:p>
          <a:p>
            <a:endParaRPr lang="is-IS" dirty="0" smtClean="0"/>
          </a:p>
          <a:p>
            <a:pPr>
              <a:buNone/>
            </a:pPr>
            <a:endParaRPr lang="is-IS" dirty="0"/>
          </a:p>
        </p:txBody>
      </p:sp>
      <p:sp>
        <p:nvSpPr>
          <p:cNvPr id="4" name="Síðufótarstaðgengill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xafloahafnir">
  <a:themeElements>
    <a:clrScheme name="Faxafloahafni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Faxafloahafni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Faxafloahafni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xafloahafni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xafloahafni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xafloahafni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xafloahafni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xafloahafni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xafloahafni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xafloahafni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xafloahafni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xafloahafni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xafloahafni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xafloahafni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8056</TotalTime>
  <Words>465</Words>
  <Application>Microsoft Office PowerPoint</Application>
  <PresentationFormat>Sýnt á skjá (4:3)</PresentationFormat>
  <Paragraphs>64</Paragraphs>
  <Slides>15</Slides>
  <Notes>0</Notes>
  <HiddenSlides>0</HiddenSlides>
  <MMClips>0</MMClips>
  <ScaleCrop>false</ScaleCrop>
  <HeadingPairs>
    <vt:vector size="4" baseType="variant">
      <vt:variant>
        <vt:lpstr>Þema</vt:lpstr>
      </vt:variant>
      <vt:variant>
        <vt:i4>1</vt:i4>
      </vt:variant>
      <vt:variant>
        <vt:lpstr>Skyggnutitlar</vt:lpstr>
      </vt:variant>
      <vt:variant>
        <vt:i4>15</vt:i4>
      </vt:variant>
    </vt:vector>
  </HeadingPairs>
  <TitlesOfParts>
    <vt:vector size="16" baseType="lpstr">
      <vt:lpstr>Faxafloahafnir</vt:lpstr>
      <vt:lpstr>Umhverfismálefni og umhverfisstjórnunarkerfi Faxaflóahafna sf. </vt:lpstr>
      <vt:lpstr>Hvað eru Faxaflóahafnir sf. að gera í umhverfismálum?</vt:lpstr>
      <vt:lpstr>Hvað eru Faxaflóahafnir sf. að gera í umhverfismálum?</vt:lpstr>
      <vt:lpstr>Hvað eru Faxaflóahafnir sf. að gera í umhverfismálum?</vt:lpstr>
      <vt:lpstr>Skyggna 5</vt:lpstr>
      <vt:lpstr>Hvað er vottað umhverfisstjórnunarkerfi?</vt:lpstr>
      <vt:lpstr>Hvað er vottað umhverfisstjórnunarkerfi?</vt:lpstr>
      <vt:lpstr>Hvað er vottað umhverfisstjórnunarkerfi?</vt:lpstr>
      <vt:lpstr>Umhverfisstefna Faxaflóahafna sf. 10. febrúar 2017</vt:lpstr>
      <vt:lpstr>Umhverfisstefna Faxaflóahafna sf. 10. febrúar 2017</vt:lpstr>
      <vt:lpstr>ÖGUN handbók</vt:lpstr>
      <vt:lpstr>Skyggna 12</vt:lpstr>
      <vt:lpstr>Kerfismynd</vt:lpstr>
      <vt:lpstr>Markmiðayfirlit Faxaflóahafna sf.</vt:lpstr>
      <vt:lpstr>Takk fyrir !</vt:lpstr>
    </vt:vector>
  </TitlesOfParts>
  <Company>Faxafláohafnir sf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Gísli Gíslason</dc:creator>
  <cp:lastModifiedBy>fartolva</cp:lastModifiedBy>
  <cp:revision>755</cp:revision>
  <dcterms:created xsi:type="dcterms:W3CDTF">2006-03-03T13:36:46Z</dcterms:created>
  <dcterms:modified xsi:type="dcterms:W3CDTF">2017-05-24T11:57:45Z</dcterms:modified>
</cp:coreProperties>
</file>